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g&amp;ehk=gQ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  <p:sldMasterId id="2147483847" r:id="rId2"/>
  </p:sldMasterIdLst>
  <p:notesMasterIdLst>
    <p:notesMasterId r:id="rId40"/>
  </p:notesMasterIdLst>
  <p:sldIdLst>
    <p:sldId id="259" r:id="rId3"/>
    <p:sldId id="282" r:id="rId4"/>
    <p:sldId id="260" r:id="rId5"/>
    <p:sldId id="258" r:id="rId6"/>
    <p:sldId id="284" r:id="rId7"/>
    <p:sldId id="262" r:id="rId8"/>
    <p:sldId id="272" r:id="rId9"/>
    <p:sldId id="286" r:id="rId10"/>
    <p:sldId id="269" r:id="rId11"/>
    <p:sldId id="263" r:id="rId12"/>
    <p:sldId id="268" r:id="rId13"/>
    <p:sldId id="285" r:id="rId14"/>
    <p:sldId id="287" r:id="rId15"/>
    <p:sldId id="289" r:id="rId16"/>
    <p:sldId id="288" r:id="rId17"/>
    <p:sldId id="290" r:id="rId18"/>
    <p:sldId id="293" r:id="rId19"/>
    <p:sldId id="291" r:id="rId20"/>
    <p:sldId id="292" r:id="rId21"/>
    <p:sldId id="273" r:id="rId22"/>
    <p:sldId id="294" r:id="rId23"/>
    <p:sldId id="295" r:id="rId24"/>
    <p:sldId id="296" r:id="rId25"/>
    <p:sldId id="297" r:id="rId26"/>
    <p:sldId id="298" r:id="rId27"/>
    <p:sldId id="274" r:id="rId28"/>
    <p:sldId id="26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65" r:id="rId37"/>
    <p:sldId id="266" r:id="rId38"/>
    <p:sldId id="267" r:id="rId39"/>
  </p:sldIdLst>
  <p:sldSz cx="9144000" cy="5143500" type="screen16x9"/>
  <p:notesSz cx="7315200" cy="9601200"/>
  <p:defaultTextStyle>
    <a:defPPr>
      <a:defRPr lang="en-US"/>
    </a:defPPr>
    <a:lvl1pPr marL="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41BA7F-58C7-FC41-BAD6-930912DE8FDE}">
          <p14:sldIdLst>
            <p14:sldId id="259"/>
            <p14:sldId id="282"/>
            <p14:sldId id="260"/>
            <p14:sldId id="258"/>
            <p14:sldId id="284"/>
            <p14:sldId id="262"/>
            <p14:sldId id="272"/>
            <p14:sldId id="286"/>
            <p14:sldId id="269"/>
            <p14:sldId id="263"/>
            <p14:sldId id="268"/>
            <p14:sldId id="285"/>
            <p14:sldId id="287"/>
            <p14:sldId id="289"/>
            <p14:sldId id="288"/>
            <p14:sldId id="290"/>
            <p14:sldId id="293"/>
            <p14:sldId id="291"/>
            <p14:sldId id="292"/>
            <p14:sldId id="273"/>
            <p14:sldId id="294"/>
            <p14:sldId id="295"/>
            <p14:sldId id="296"/>
            <p14:sldId id="297"/>
            <p14:sldId id="298"/>
            <p14:sldId id="274"/>
            <p14:sldId id="264"/>
            <p14:sldId id="275"/>
            <p14:sldId id="276"/>
            <p14:sldId id="277"/>
            <p14:sldId id="278"/>
            <p14:sldId id="279"/>
            <p14:sldId id="280"/>
            <p14:sldId id="281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8" autoAdjust="0"/>
    <p:restoredTop sz="83976" autoAdjust="0"/>
  </p:normalViewPr>
  <p:slideViewPr>
    <p:cSldViewPr snapToGrid="0" snapToObjects="1">
      <p:cViewPr varScale="1">
        <p:scale>
          <a:sx n="90" d="100"/>
          <a:sy n="90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BDD7F-39F0-994B-B822-183990148EFC}" type="datetimeFigureOut">
              <a:rPr lang="en-US" smtClean="0"/>
              <a:t>01-May-2017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4C6CA-46A1-5B48-B1AE-7D6F4B7A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9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2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in this view where</a:t>
            </a:r>
            <a:r>
              <a:rPr lang="en-US" baseline="0" dirty="0" smtClean="0"/>
              <a:t> items can be excluded from being displayed.  Right-click on the folder you wish to hide, and select either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particular, sorting the flat list view by State will help distinguish between</a:t>
            </a:r>
            <a:r>
              <a:rPr lang="en-US" baseline="0" dirty="0" smtClean="0"/>
              <a:t> Idle, Running, and </a:t>
            </a:r>
            <a:r>
              <a:rPr lang="en-US" baseline="0" dirty="0" err="1" smtClean="0"/>
              <a:t>RunTop</a:t>
            </a:r>
            <a:r>
              <a:rPr lang="en-US" baseline="0" dirty="0" smtClean="0"/>
              <a:t> (top-level) VIs; which can be very useful when looking for VIs that are still running that you thought should not be.  VIs with a State of </a:t>
            </a:r>
            <a:r>
              <a:rPr lang="en-US" baseline="0" dirty="0" err="1" smtClean="0"/>
              <a:t>RunTop</a:t>
            </a:r>
            <a:r>
              <a:rPr lang="en-US" baseline="0" dirty="0" smtClean="0"/>
              <a:t> can then be aborted!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6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4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26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your</a:t>
            </a:r>
            <a:r>
              <a:rPr lang="en-US" baseline="0" dirty="0"/>
              <a:t> feedback.  Please take one minute to complete the session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4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Convey</a:t>
            </a:r>
            <a:r>
              <a:rPr lang="en-US" baseline="0" dirty="0"/>
              <a:t> these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Thank you for attending </a:t>
            </a:r>
            <a:r>
              <a:rPr lang="en-US" baseline="0" dirty="0" err="1"/>
              <a:t>NIWeek</a:t>
            </a:r>
            <a:r>
              <a:rPr lang="en-US" baseline="0" dirty="0"/>
              <a:t> 2017.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There’s many ways to stay connected.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can download the session materials through the mobile app or at ni.com/</a:t>
            </a:r>
            <a:r>
              <a:rPr lang="en-US" baseline="0" dirty="0" err="1"/>
              <a:t>niweekcommunity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If you’re interested, you can reach me at [share your email]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9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speaker of NIWeek, </a:t>
            </a:r>
            <a:r>
              <a:rPr lang="en-US" baseline="0" dirty="0"/>
              <a:t>begin your session by welcoming attendees.  </a:t>
            </a:r>
          </a:p>
          <a:p>
            <a:endParaRPr lang="en-US" baseline="0" dirty="0"/>
          </a:p>
          <a:p>
            <a:r>
              <a:rPr lang="en-US" baseline="0" dirty="0"/>
              <a:t>Convey these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time is valuable, thank you for being at NIWeek 2017.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aim to make this as valuable as possible, from sharing best practices to helping connect you to fellow engineers and NI experts.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7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color palette to map the old template</a:t>
            </a:r>
          </a:p>
          <a:p>
            <a:r>
              <a:rPr lang="en-US" dirty="0"/>
              <a:t>Check</a:t>
            </a:r>
            <a:r>
              <a:rPr lang="en-US" baseline="0" dirty="0"/>
              <a:t> text 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 is to accelerate productivity, innovation, and discovery through a software-centric platform for developing any system that needs test, measurement, and control.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spending time and energy making technology work gets in the way of focusing on a solution, we know that’s a big problem. So, our goal is to enable engineers to get their job done faster regardless of their application or industry.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4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4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Persistence is both a Pro and a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0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Probes are commonly called "Watchpoints" in other languages</a:t>
            </a:r>
          </a:p>
          <a:p>
            <a:r>
              <a:rPr lang="en-US" dirty="0"/>
              <a:t>Conditional Probes are commonly called "Watch Variables" in other languages</a:t>
            </a:r>
          </a:p>
          <a:p>
            <a:r>
              <a:rPr lang="en-US" dirty="0"/>
              <a:t>Persistence is both a Pro and a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/>
              <a:t>Retain Wire Values </a:t>
            </a:r>
            <a:r>
              <a:rPr lang="en-US" sz="1200" dirty="0"/>
              <a:t>keeps wire values in memory so that a probe placed AFTER running the VI can still view the value!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Windows debug interface retains information even if LabVIEW crashes!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971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2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9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8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11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0662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 userDrawn="1">
          <p15:clr>
            <a:srgbClr val="FBAE40"/>
          </p15:clr>
        </p15:guide>
        <p15:guide id="2" orient="horz" pos="185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4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42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07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" y="0"/>
            <a:ext cx="9168739" cy="51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2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41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333" y="841038"/>
            <a:ext cx="8165605" cy="3711756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400" b="0" i="0">
                <a:latin typeface="+mn-lt"/>
                <a:cs typeface="Univers LT Std 45 Ligh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3631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4957763" y="2057012"/>
            <a:ext cx="2700338" cy="611033"/>
          </a:xfrm>
          <a:prstGeom prst="rect">
            <a:avLst/>
          </a:prstGeom>
        </p:spPr>
        <p:txBody>
          <a:bodyPr vert="horz" lIns="0" tIns="45717" rIns="0" bIns="45717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dirty="0"/>
              <a:t>Before you go,</a:t>
            </a:r>
          </a:p>
          <a:p>
            <a:r>
              <a:rPr lang="en-US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271463"/>
            <a:ext cx="2424968" cy="43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7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36" y="2104486"/>
            <a:ext cx="8170003" cy="72306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21258 NIWeek Presenter PPT_bla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6530" cy="51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28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6530" cy="51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2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6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897" y="2239402"/>
            <a:ext cx="2743200" cy="66469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64836" y="900352"/>
            <a:ext cx="41332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0070C0"/>
                </a:solidFill>
              </a:rPr>
              <a:t>Tips for Developing</a:t>
            </a:r>
            <a:br>
              <a:rPr lang="en-US" dirty="0">
                <a:solidFill>
                  <a:srgbClr val="0070C0"/>
                </a:solidFill>
              </a:rPr>
            </a:br>
            <a:endParaRPr lang="en-US" sz="800" dirty="0">
              <a:solidFill>
                <a:srgbClr val="0070C0"/>
              </a:solidFill>
            </a:endParaRPr>
          </a:p>
          <a:p>
            <a:pPr lvl="0"/>
            <a:r>
              <a:rPr lang="en-US" sz="1600" dirty="0"/>
              <a:t>Follow the “six by six rule” </a:t>
            </a:r>
            <a:br>
              <a:rPr lang="en-US" sz="1600" dirty="0"/>
            </a:br>
            <a:r>
              <a:rPr lang="en-US" sz="1600" dirty="0"/>
              <a:t>(six lines/six words per line)  </a:t>
            </a:r>
          </a:p>
          <a:p>
            <a:pPr lvl="0"/>
            <a:r>
              <a:rPr lang="en-US" sz="1600" dirty="0"/>
              <a:t>Use bullet points</a:t>
            </a:r>
          </a:p>
          <a:p>
            <a:pPr lvl="0"/>
            <a:r>
              <a:rPr lang="en-US" sz="1600" dirty="0"/>
              <a:t>Capitalize the first letter after a bullet point</a:t>
            </a:r>
          </a:p>
          <a:p>
            <a:pPr lvl="0"/>
            <a:r>
              <a:rPr lang="en-US" sz="1600" dirty="0"/>
              <a:t>Do not use end punctuation</a:t>
            </a:r>
          </a:p>
          <a:p>
            <a:pPr lvl="0"/>
            <a:r>
              <a:rPr lang="en-US" sz="1600" dirty="0"/>
              <a:t>Use active voice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87298" y="900627"/>
            <a:ext cx="410109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070C0"/>
                </a:solidFill>
              </a:rPr>
              <a:t>Tips for Giving Your Presentation</a:t>
            </a:r>
            <a:br>
              <a:rPr lang="en-US" dirty="0">
                <a:solidFill>
                  <a:srgbClr val="0070C0"/>
                </a:solidFill>
              </a:rPr>
            </a:br>
            <a:endParaRPr lang="en-US" sz="800" dirty="0">
              <a:solidFill>
                <a:srgbClr val="0070C0"/>
              </a:solidFill>
            </a:endParaRPr>
          </a:p>
          <a:p>
            <a:r>
              <a:rPr lang="en-US" sz="1600" dirty="0"/>
              <a:t>Help your audience know you</a:t>
            </a:r>
          </a:p>
          <a:p>
            <a:r>
              <a:rPr lang="en-US" sz="1600" dirty="0"/>
              <a:t>Know your audience</a:t>
            </a:r>
          </a:p>
          <a:p>
            <a:r>
              <a:rPr lang="en-US" sz="1600" dirty="0"/>
              <a:t>Know the story</a:t>
            </a:r>
          </a:p>
          <a:p>
            <a:r>
              <a:rPr lang="en-US" sz="1600" dirty="0"/>
              <a:t>Know your story</a:t>
            </a:r>
          </a:p>
          <a:p>
            <a:r>
              <a:rPr lang="en-US" sz="1600" dirty="0"/>
              <a:t>Know your #1 goal</a:t>
            </a:r>
          </a:p>
          <a:p>
            <a:r>
              <a:rPr lang="en-US" sz="1600" dirty="0"/>
              <a:t>Know what you don’t know</a:t>
            </a:r>
          </a:p>
          <a:p>
            <a:r>
              <a:rPr lang="en-US" sz="1600" dirty="0"/>
              <a:t>Know when to tell or show</a:t>
            </a:r>
          </a:p>
          <a:p>
            <a:r>
              <a:rPr lang="en-US" sz="1600" dirty="0"/>
              <a:t>Simple is better</a:t>
            </a:r>
          </a:p>
          <a:p>
            <a:r>
              <a:rPr lang="en-US" sz="1600" dirty="0"/>
              <a:t>Know your timing</a:t>
            </a:r>
          </a:p>
          <a:p>
            <a:r>
              <a:rPr lang="en-US" sz="1600" dirty="0"/>
              <a:t>Suggest what the audience can do next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78618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194319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49995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98958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78618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4025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199" y="731520"/>
            <a:ext cx="4041775" cy="3900805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-8606"/>
            <a:ext cx="3429000" cy="51521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217505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424254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00" cy="51435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344201" y="4804450"/>
            <a:ext cx="1662345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50292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5" y="731520"/>
            <a:ext cx="5029200" cy="36632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9664" y="274320"/>
            <a:ext cx="2979168" cy="412044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217505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60774" y="292608"/>
            <a:ext cx="5029200" cy="4297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60775" y="732080"/>
            <a:ext cx="5029200" cy="39052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445168" y="302313"/>
            <a:ext cx="2983832" cy="4335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85750" indent="-285750" algn="ctr">
              <a:buFont typeface="Arial" charset="0"/>
              <a:buNone/>
              <a:defRPr lang="en-US" sz="1400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5"/>
            <a:ext cx="8235949" cy="1790700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025" y="2632075"/>
            <a:ext cx="8235950" cy="5683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31016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1136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06624"/>
            <a:ext cx="8235951" cy="1554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3152"/>
            <a:ext cx="9144000" cy="20701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20779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None/>
              <a:defRPr lang="en-US" sz="1400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077989"/>
            <a:ext cx="9144000" cy="306551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235493"/>
            <a:ext cx="8235949" cy="43206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2710982"/>
            <a:ext cx="8235951" cy="1926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020292"/>
            <a:ext cx="9144000" cy="2123208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302029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182880" indent="-182880" algn="ctr">
              <a:buFontTx/>
              <a:buNone/>
              <a:defRPr lang="en-US" sz="1400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454024" y="3246120"/>
            <a:ext cx="8235951" cy="12746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7300" y="3591329"/>
            <a:ext cx="2781300" cy="250923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182880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52994" cy="51435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74863"/>
            <a:ext cx="9153525" cy="831850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4" y="4743451"/>
            <a:ext cx="1064167" cy="257856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solidFill>
                  <a:schemeClr val="bg1"/>
                </a:solidFill>
              </a:rPr>
              <a:t>ni.com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52994" cy="328162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025" y="841374"/>
            <a:ext cx="8235949" cy="2111375"/>
          </a:xfrm>
        </p:spPr>
        <p:txBody>
          <a:bodyPr anchor="b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3473449"/>
            <a:ext cx="8235950" cy="3111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3784600"/>
            <a:ext cx="8235950" cy="34766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194833" y="4794504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/>
              <a:t>ni.com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9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731520"/>
            <a:ext cx="8229600" cy="3672205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57175"/>
            <a:ext cx="8229600" cy="8277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078618"/>
            <a:ext cx="8229600" cy="3325107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8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194319"/>
            <a:ext cx="8229600" cy="320940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749995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13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5" y="262001"/>
            <a:ext cx="8229600" cy="8229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54025" y="1398958"/>
            <a:ext cx="8229600" cy="299867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1078618"/>
            <a:ext cx="8229600" cy="27432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5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65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867" r:id="rId2"/>
    <p:sldLayoutId id="2147483876" r:id="rId3"/>
    <p:sldLayoutId id="2147483727" r:id="rId4"/>
    <p:sldLayoutId id="2147483784" r:id="rId5"/>
    <p:sldLayoutId id="2147483748" r:id="rId6"/>
    <p:sldLayoutId id="2147483729" r:id="rId7"/>
    <p:sldLayoutId id="2147483730" r:id="rId8"/>
    <p:sldLayoutId id="2147483749" r:id="rId9"/>
    <p:sldLayoutId id="2147483736" r:id="rId10"/>
    <p:sldLayoutId id="2147483737" r:id="rId11"/>
    <p:sldLayoutId id="2147483738" r:id="rId12"/>
    <p:sldLayoutId id="2147483845" r:id="rId13"/>
    <p:sldLayoutId id="2147483739" r:id="rId14"/>
    <p:sldLayoutId id="2147483740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875" r:id="rId21"/>
    <p:sldLayoutId id="2147483871" r:id="rId22"/>
    <p:sldLayoutId id="2147483872" r:id="rId23"/>
    <p:sldLayoutId id="2147483873" r:id="rId24"/>
    <p:sldLayoutId id="2147483874" r:id="rId25"/>
    <p:sldLayoutId id="214748386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 userDrawn="1">
          <p15:clr>
            <a:srgbClr val="F26B43"/>
          </p15:clr>
        </p15:guide>
        <p15:guide id="5" orient="horz" pos="630" userDrawn="1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74320"/>
            <a:ext cx="8229600" cy="457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025" y="731520"/>
            <a:ext cx="8229600" cy="367220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" y="4743451"/>
            <a:ext cx="1064168" cy="25785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820880" y="4804450"/>
            <a:ext cx="1502239" cy="20070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2216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9" r:id="rId10"/>
    <p:sldLayoutId id="2147483858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182880" marR="0" indent="-18288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182880" algn="l"/>
        </a:tabLst>
        <a:defRPr lang="en-US" sz="18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2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&amp;ehk=gQ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AgXcyf2Ta_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3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Probes !!!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333" y="1031584"/>
            <a:ext cx="8030400" cy="3501914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Univers LT Std 45 Light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b="0" i="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Review of Generic Probes</a:t>
            </a:r>
          </a:p>
          <a:p>
            <a:pPr lvl="1"/>
            <a:r>
              <a:rPr lang="en-US" sz="2000" dirty="0"/>
              <a:t>Retain Wire Values</a:t>
            </a:r>
          </a:p>
          <a:p>
            <a:r>
              <a:rPr lang="en-US" sz="2400" b="1" dirty="0"/>
              <a:t>Custom Probes</a:t>
            </a:r>
          </a:p>
          <a:p>
            <a:pPr lvl="1"/>
            <a:r>
              <a:rPr lang="en-US" sz="2000" dirty="0"/>
              <a:t>Custom Probes        Controls (look Mom, no code!)</a:t>
            </a:r>
          </a:p>
          <a:p>
            <a:pPr lvl="1"/>
            <a:r>
              <a:rPr lang="en-US" sz="2000" dirty="0"/>
              <a:t>Custom Probes        NI (native)</a:t>
            </a:r>
          </a:p>
          <a:p>
            <a:pPr lvl="2"/>
            <a:r>
              <a:rPr lang="en-US" sz="1800" dirty="0"/>
              <a:t>Conditional</a:t>
            </a:r>
          </a:p>
          <a:p>
            <a:pPr lvl="1"/>
            <a:r>
              <a:rPr lang="en-US" sz="2000" dirty="0"/>
              <a:t>Custom Probes        </a:t>
            </a:r>
            <a:r>
              <a:rPr lang="en-US" sz="2000" dirty="0" err="1"/>
              <a:t>Saphir</a:t>
            </a:r>
            <a:r>
              <a:rPr lang="en-US" sz="2000" dirty="0"/>
              <a:t> (3</a:t>
            </a:r>
            <a:r>
              <a:rPr lang="en-US" sz="2000" baseline="30000" dirty="0"/>
              <a:t>rd</a:t>
            </a:r>
            <a:r>
              <a:rPr lang="en-US" sz="2000" dirty="0"/>
              <a:t> party, </a:t>
            </a:r>
            <a:r>
              <a:rPr lang="en-US" sz="2000" dirty="0" err="1"/>
              <a:t>ViBox</a:t>
            </a:r>
            <a:r>
              <a:rPr lang="en-US" sz="2000" dirty="0"/>
              <a:t> – Probes)</a:t>
            </a:r>
          </a:p>
          <a:p>
            <a:pPr lvl="1"/>
            <a:r>
              <a:rPr lang="en-US" sz="2000" dirty="0"/>
              <a:t>Custom Probes        New (roll your own)</a:t>
            </a:r>
          </a:p>
          <a:p>
            <a:pPr lvl="1"/>
            <a:r>
              <a:rPr lang="en-US" sz="2000" dirty="0"/>
              <a:t>Variant Probe (by Ton </a:t>
            </a:r>
            <a:r>
              <a:rPr lang="en-US" sz="2000" dirty="0" err="1"/>
              <a:t>Plomp</a:t>
            </a:r>
            <a:r>
              <a:rPr lang="en-US" sz="2000" dirty="0"/>
              <a:t>)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2848175" y="2312571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2848175" y="2649778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5400000">
            <a:off x="2848175" y="3288211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2848175" y="3652207"/>
            <a:ext cx="188976" cy="1531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33745" b="25089"/>
          <a:stretch/>
        </p:blipFill>
        <p:spPr>
          <a:xfrm rot="16200000">
            <a:off x="6423246" y="-583933"/>
            <a:ext cx="1419261" cy="3463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0" y="1467583"/>
            <a:ext cx="672152" cy="6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Often forgotten, overlooked, </a:t>
            </a:r>
            <a:br>
              <a:rPr lang="en-US" dirty="0"/>
            </a:br>
            <a:r>
              <a:rPr lang="en-US" dirty="0"/>
              <a:t>or just plain </a:t>
            </a:r>
            <a:r>
              <a:rPr lang="en-US" dirty="0" err="1"/>
              <a:t>ol</a:t>
            </a:r>
            <a:r>
              <a:rPr lang="en-US" dirty="0"/>
              <a:t>’ “</a:t>
            </a:r>
            <a:r>
              <a:rPr lang="en-US" dirty="0">
                <a:latin typeface="Cambria" panose="02040503050406030204" pitchFamily="18" charset="0"/>
              </a:rPr>
              <a:t>huh, I-never-knew-about-that</a:t>
            </a:r>
            <a:r>
              <a:rPr lang="en-US" dirty="0"/>
              <a:t>”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5" y="1568917"/>
            <a:ext cx="8229600" cy="2916455"/>
          </a:xfrm>
        </p:spPr>
        <p:txBody>
          <a:bodyPr/>
          <a:lstStyle/>
          <a:p>
            <a:r>
              <a:rPr lang="en-US" sz="3200" dirty="0"/>
              <a:t>Suspend when called</a:t>
            </a:r>
          </a:p>
          <a:p>
            <a:pPr lvl="1"/>
            <a:r>
              <a:rPr lang="en-US" sz="2400" dirty="0"/>
              <a:t>Access this from “SubVI Node Setup”</a:t>
            </a:r>
          </a:p>
          <a:p>
            <a:pPr lvl="1"/>
            <a:r>
              <a:rPr lang="en-US" sz="2000" dirty="0"/>
              <a:t>Suspends a </a:t>
            </a:r>
            <a:r>
              <a:rPr lang="en-US" sz="2000" dirty="0" err="1"/>
              <a:t>subVI</a:t>
            </a:r>
            <a:r>
              <a:rPr lang="en-US" sz="2000" dirty="0"/>
              <a:t> when called and waits for user interaction</a:t>
            </a:r>
          </a:p>
          <a:p>
            <a:pPr lvl="2"/>
            <a:r>
              <a:rPr lang="en-US" sz="1800" dirty="0"/>
              <a:t>Allows changes to input values, then re-execute</a:t>
            </a:r>
          </a:p>
          <a:p>
            <a:pPr lvl="2"/>
            <a:r>
              <a:rPr lang="en-US" sz="1800" dirty="0"/>
              <a:t>Allows changing the output, then return to caller</a:t>
            </a:r>
          </a:p>
          <a:p>
            <a:pPr lvl="1"/>
            <a:r>
              <a:rPr lang="en-US" sz="2400" dirty="0"/>
              <a:t>A poor-man’s (yet extremely effective) unit testing</a:t>
            </a:r>
          </a:p>
          <a:p>
            <a:pPr lvl="1"/>
            <a:r>
              <a:rPr lang="en-US" sz="2400" dirty="0"/>
              <a:t>Video Demo: </a:t>
            </a:r>
            <a:r>
              <a:rPr lang="en-US" sz="2400" dirty="0">
                <a:hlinkClick r:id="rId2"/>
              </a:rPr>
              <a:t>https://youtu.be/AgXcyf2Ta_A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356" y="1097660"/>
            <a:ext cx="2084173" cy="1441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42" y="2879748"/>
            <a:ext cx="12192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are many Free, 3</a:t>
            </a:r>
            <a:r>
              <a:rPr lang="en-US" baseline="30000" dirty="0"/>
              <a:t>rd</a:t>
            </a:r>
            <a:r>
              <a:rPr lang="en-US" dirty="0"/>
              <a:t>-party Debugging Tools</a:t>
            </a:r>
            <a:br>
              <a:rPr lang="en-US" dirty="0"/>
            </a:br>
            <a:r>
              <a:rPr lang="en-US" sz="2200" dirty="0"/>
              <a:t>These two will retain information even if LabVIEW crashes!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5" y="1395923"/>
            <a:ext cx="8229600" cy="2916455"/>
          </a:xfrm>
        </p:spPr>
        <p:txBody>
          <a:bodyPr/>
          <a:lstStyle/>
          <a:p>
            <a:r>
              <a:rPr lang="en-US" sz="2800" dirty="0" err="1"/>
              <a:t>WinDebugLogging</a:t>
            </a:r>
            <a:endParaRPr lang="en-US" sz="2800" dirty="0"/>
          </a:p>
          <a:p>
            <a:pPr lvl="1"/>
            <a:r>
              <a:rPr lang="en-US" sz="2800" dirty="0"/>
              <a:t>Write debug strings to the Windows debug interface</a:t>
            </a:r>
          </a:p>
          <a:p>
            <a:pPr lvl="1"/>
            <a:r>
              <a:rPr lang="en-US" sz="2800" dirty="0"/>
              <a:t>Dr. Damien (</a:t>
            </a:r>
            <a:r>
              <a:rPr lang="en-US" sz="2800" dirty="0" err="1"/>
              <a:t>DFGray</a:t>
            </a:r>
            <a:r>
              <a:rPr lang="en-US" sz="2800" dirty="0"/>
              <a:t>), Nov-2008</a:t>
            </a:r>
          </a:p>
          <a:p>
            <a:pPr lvl="1"/>
            <a:r>
              <a:rPr lang="en-US" sz="2400" dirty="0" err="1"/>
              <a:t>DebugView</a:t>
            </a:r>
            <a:r>
              <a:rPr lang="en-US" sz="2400" dirty="0"/>
              <a:t> (from Sysinternals [Microsoft])</a:t>
            </a:r>
          </a:p>
          <a:p>
            <a:r>
              <a:rPr lang="en-US" sz="2800" dirty="0" err="1"/>
              <a:t>WinDebugLogProbe</a:t>
            </a:r>
            <a:endParaRPr lang="en-US" sz="2800" dirty="0"/>
          </a:p>
          <a:p>
            <a:pPr lvl="1"/>
            <a:r>
              <a:rPr lang="en-US" sz="2400" dirty="0"/>
              <a:t>Tim Vargo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5" y="1396006"/>
            <a:ext cx="725959" cy="393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62" y="2837381"/>
            <a:ext cx="704850" cy="70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74" y="3698532"/>
            <a:ext cx="7048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Inspector</a:t>
            </a:r>
          </a:p>
          <a:p>
            <a:pPr lvl="1"/>
            <a:r>
              <a:rPr lang="en-US" dirty="0"/>
              <a:t>Introduced with LabVIEW 2013, the Event Inspector added an ability to gain new understandings into the inner workings of our event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Built-in to LabVIEW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67" y="2341441"/>
            <a:ext cx="4045116" cy="237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 Analyzer</a:t>
            </a:r>
          </a:p>
          <a:p>
            <a:pPr lvl="1"/>
            <a:r>
              <a:rPr lang="en-US" dirty="0"/>
              <a:t>VI Analyzer does its job well, but it intends to perform a static analysis of VIs, not a dynamic analysis of code while running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Toolkits for extra cost (but worth it)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76" y="2040396"/>
            <a:ext cx="2388478" cy="30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debugging tools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Execution Trace Toolkit (DETT)</a:t>
            </a:r>
          </a:p>
          <a:p>
            <a:pPr lvl="1"/>
            <a:r>
              <a:rPr lang="en-US" dirty="0"/>
              <a:t>The DETT product is very good at what it was designed to do</a:t>
            </a:r>
          </a:p>
          <a:p>
            <a:pPr lvl="2"/>
            <a:r>
              <a:rPr lang="en-US" dirty="0"/>
              <a:t>dynamic execution traces provide a fantastic wealth of evidence when event timing and/or sequence information is critical</a:t>
            </a:r>
          </a:p>
          <a:p>
            <a:pPr lvl="2"/>
            <a:r>
              <a:rPr lang="en-US" dirty="0"/>
              <a:t>… but they don’t provide non-event related information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Toolkits for extra cost (but worth it)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19" y="2320625"/>
            <a:ext cx="2480534" cy="8844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52495" y="1415625"/>
            <a:ext cx="541014" cy="5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5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impediments to advanced troubleshooting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4025" y="1189896"/>
            <a:ext cx="8229600" cy="3628392"/>
          </a:xfrm>
        </p:spPr>
        <p:txBody>
          <a:bodyPr/>
          <a:lstStyle/>
          <a:p>
            <a:r>
              <a:rPr lang="en-US" sz="1600" dirty="0"/>
              <a:t>All of these built-in tools are extremely useful during troubleshooting of individual VIs or small collections of Vis</a:t>
            </a:r>
          </a:p>
          <a:p>
            <a:pPr lvl="1"/>
            <a:r>
              <a:rPr lang="en-US" sz="1400" dirty="0"/>
              <a:t>particularly when we already know which VIs are the troublesome ones</a:t>
            </a:r>
          </a:p>
          <a:p>
            <a:pPr lvl="1"/>
            <a:r>
              <a:rPr lang="en-US" sz="1400" dirty="0"/>
              <a:t>but the LabVIEW IDE still lacks a debugging tool to provide insights with a "bigger picture" view of an entire project</a:t>
            </a:r>
          </a:p>
          <a:p>
            <a:r>
              <a:rPr lang="en-US" sz="1600" dirty="0"/>
              <a:t>Using only the native troubleshooting tools</a:t>
            </a:r>
          </a:p>
          <a:p>
            <a:pPr lvl="1"/>
            <a:r>
              <a:rPr lang="en-US" sz="1400" dirty="0"/>
              <a:t>reentrant VIs are especially difficult to debug, since each preallocated clone will have its own data space in memory</a:t>
            </a:r>
          </a:p>
          <a:p>
            <a:pPr lvl="1"/>
            <a:r>
              <a:rPr lang="en-US" sz="1400" dirty="0"/>
              <a:t>shared clones are even more complex since they share data space</a:t>
            </a:r>
          </a:p>
          <a:p>
            <a:r>
              <a:rPr lang="en-US" sz="1600" dirty="0"/>
              <a:t>Dynamically launched VIs, even if not reentrant, present their own particular frustrations during a debug session, since the developer is unable to place probes </a:t>
            </a:r>
            <a:r>
              <a:rPr lang="en-US" sz="1600" b="1" dirty="0"/>
              <a:t>BEFORE</a:t>
            </a:r>
            <a:r>
              <a:rPr lang="en-US" sz="1600" dirty="0"/>
              <a:t> executing the code.</a:t>
            </a:r>
          </a:p>
        </p:txBody>
      </p:sp>
    </p:spTree>
    <p:extLst>
      <p:ext uri="{BB962C8B-B14F-4D97-AF65-F5344CB8AC3E}">
        <p14:creationId xmlns:p14="http://schemas.microsoft.com/office/powerpoint/2010/main" val="32068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LabVIEW enthusiasts, we all love visuals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54025" y="717538"/>
            <a:ext cx="8229600" cy="332887"/>
          </a:xfrm>
          <a:prstGeom prst="rect">
            <a:avLst/>
          </a:prstGeom>
        </p:spPr>
        <p:txBody>
          <a:bodyPr/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 but </a:t>
            </a:r>
            <a:r>
              <a:rPr lang="en-US" b="1" dirty="0"/>
              <a:t>THESE</a:t>
            </a:r>
            <a:r>
              <a:rPr lang="en-US" dirty="0"/>
              <a:t> visuals make our faces cringe, and our sphincters tighten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10" y="1835718"/>
            <a:ext cx="1905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do when debugging becomes too complex ???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4025" y="1084097"/>
            <a:ext cx="8229600" cy="3628392"/>
          </a:xfrm>
        </p:spPr>
        <p:txBody>
          <a:bodyPr/>
          <a:lstStyle/>
          <a:p>
            <a:r>
              <a:rPr lang="en-US" dirty="0"/>
              <a:t>How to defeat these shortcomings, and many other debugging related </a:t>
            </a:r>
            <a:r>
              <a:rPr lang="en-US" dirty="0" smtClean="0"/>
              <a:t>challenges …</a:t>
            </a:r>
            <a:endParaRPr lang="en-US" dirty="0"/>
          </a:p>
          <a:p>
            <a:pPr lvl="1"/>
            <a:r>
              <a:rPr lang="en-US" dirty="0" smtClean="0"/>
              <a:t>have </a:t>
            </a:r>
            <a:r>
              <a:rPr lang="en-US" dirty="0"/>
              <a:t>long been the topics of many user community discussions</a:t>
            </a:r>
          </a:p>
          <a:p>
            <a:pPr lvl="1"/>
            <a:r>
              <a:rPr lang="en-US" dirty="0" smtClean="0"/>
              <a:t>several </a:t>
            </a:r>
            <a:r>
              <a:rPr lang="en-US" dirty="0"/>
              <a:t>ad-hoc solutions and processes, although usually quite limited in scope, have been developed over the years by the user community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they lack the coherence of a unified tool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sz="2800" b="1" dirty="0" smtClean="0">
                <a:solidFill>
                  <a:srgbClr val="0070C0"/>
                </a:solidFill>
              </a:rPr>
              <a:t>Introducing </a:t>
            </a:r>
            <a:r>
              <a:rPr lang="en-US" sz="2800" b="1" dirty="0">
                <a:solidFill>
                  <a:srgbClr val="0070C0"/>
                </a:solidFill>
              </a:rPr>
              <a:t>the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16" y="2950601"/>
            <a:ext cx="3642486" cy="17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6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LabVIEW </a:t>
            </a:r>
            <a:r>
              <a:rPr lang="en-US" i="1" dirty="0"/>
              <a:t>Task Manager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LabVIEW Task Manager </a:t>
            </a:r>
            <a:r>
              <a:rPr lang="en-US" dirty="0"/>
              <a:t>seeks to be that missing unified debugging tool</a:t>
            </a:r>
          </a:p>
          <a:p>
            <a:pPr lvl="1"/>
            <a:r>
              <a:rPr lang="en-US" dirty="0"/>
              <a:t>Provides a dynamic &amp; big-picture view of all VIs currently in memory</a:t>
            </a:r>
          </a:p>
          <a:p>
            <a:pPr lvl="1"/>
            <a:r>
              <a:rPr lang="en-US" dirty="0"/>
              <a:t>Conquers those difficulties concerning reentrancy, clones, </a:t>
            </a:r>
            <a:r>
              <a:rPr lang="en-US" dirty="0" smtClean="0"/>
              <a:t>dynamic </a:t>
            </a:r>
            <a:r>
              <a:rPr lang="en-US" dirty="0"/>
              <a:t>launching, finding &amp; aborting hung VIs, and other sticky complications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delivers new </a:t>
            </a:r>
            <a:r>
              <a:rPr lang="en-US" dirty="0" smtClean="0"/>
              <a:t>comprehensions </a:t>
            </a:r>
            <a:r>
              <a:rPr lang="en-US" dirty="0"/>
              <a:t>into your running </a:t>
            </a:r>
            <a:r>
              <a:rPr lang="en-US" dirty="0" smtClean="0"/>
              <a:t>code</a:t>
            </a:r>
          </a:p>
          <a:p>
            <a:pPr lvl="1"/>
            <a:r>
              <a:rPr lang="en-US" dirty="0"/>
              <a:t>It </a:t>
            </a:r>
            <a:r>
              <a:rPr lang="en-US" dirty="0" smtClean="0"/>
              <a:t>enables </a:t>
            </a:r>
            <a:r>
              <a:rPr lang="en-US" dirty="0"/>
              <a:t>interacting with individual or groups of VIs in many various ways, providing significant benefits while troubleshooting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63" y="262001"/>
            <a:ext cx="816763" cy="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4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611" y="2124075"/>
            <a:ext cx="4647364" cy="25132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Thank you for attending NIWeek 2017.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2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LabVIEW Task Manager (LVTM) detects all open LabVIEW application instances, but discovers and displays VIs for only the selected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2" y="886642"/>
            <a:ext cx="7017358" cy="25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 menu provides options to set an update speed for refreshing the view and a few view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885"/>
          <a:stretch/>
        </p:blipFill>
        <p:spPr bwMode="auto">
          <a:xfrm>
            <a:off x="1166221" y="852333"/>
            <a:ext cx="3928205" cy="2211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00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View&gt;&gt;Group by Library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/>
              <a:t>Group </a:t>
            </a:r>
            <a:r>
              <a:rPr lang="en-US" dirty="0"/>
              <a:t>By Library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grouped by the library they belong to</a:t>
            </a:r>
            <a:r>
              <a:rPr lang="en-US" dirty="0" smtClean="0"/>
              <a:t>.  </a:t>
            </a:r>
            <a:r>
              <a:rPr lang="en-US" dirty="0"/>
              <a:t>All VIs that are not part of any library are shown under &lt;no parent library</a:t>
            </a:r>
            <a:r>
              <a:rPr lang="en-US" dirty="0" smtClean="0"/>
              <a:t>&gt;.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1" r="54236" b="45913"/>
          <a:stretch/>
        </p:blipFill>
        <p:spPr>
          <a:xfrm>
            <a:off x="1164543" y="839972"/>
            <a:ext cx="5491438" cy="26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View&gt;&gt;Group by Folder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/>
              <a:t>Group </a:t>
            </a:r>
            <a:r>
              <a:rPr lang="en-US" dirty="0"/>
              <a:t>By Folder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with their folder hierarchy on disk</a:t>
            </a:r>
            <a:r>
              <a:rPr lang="en-US" dirty="0" smtClean="0"/>
              <a:t>.  This </a:t>
            </a:r>
            <a:r>
              <a:rPr lang="en-US" dirty="0"/>
              <a:t>view makes it easy to see where all the project dependencies live on </a:t>
            </a:r>
            <a:r>
              <a:rPr lang="en-US" dirty="0" smtClean="0"/>
              <a:t>disk.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4195" b="41091"/>
          <a:stretch/>
        </p:blipFill>
        <p:spPr>
          <a:xfrm>
            <a:off x="1164543" y="844231"/>
            <a:ext cx="5108666" cy="27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View&gt;&gt;Flat List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Flat List </a:t>
            </a:r>
            <a:r>
              <a:rPr lang="en-US" dirty="0" smtClean="0"/>
              <a:t>displays </a:t>
            </a:r>
            <a:r>
              <a:rPr lang="en-US" dirty="0"/>
              <a:t>all VIs in the selected application instance as a list. </a:t>
            </a:r>
            <a:r>
              <a:rPr lang="en-US" dirty="0" smtClean="0"/>
              <a:t> This </a:t>
            </a:r>
            <a:r>
              <a:rPr lang="en-US" dirty="0"/>
              <a:t>view can help sorting the view by different properties of the VIs, by clicking on the column headers.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3657" b="40451"/>
          <a:stretch/>
        </p:blipFill>
        <p:spPr>
          <a:xfrm>
            <a:off x="1164542" y="844231"/>
            <a:ext cx="5129932" cy="27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E74B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Menu: Filters</a:t>
            </a:r>
            <a:endParaRPr lang="en-US" b="1" dirty="0">
              <a:solidFill>
                <a:srgbClr val="2E74B5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4025" y="731520"/>
            <a:ext cx="8229600" cy="390080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Filters menu items provides several settings for </a:t>
            </a:r>
            <a:r>
              <a:rPr lang="en-US" u="sng" dirty="0"/>
              <a:t>filtering out</a:t>
            </a:r>
            <a:r>
              <a:rPr lang="en-US" dirty="0"/>
              <a:t> VIs</a:t>
            </a:r>
            <a:r>
              <a:rPr lang="en-US" dirty="0" smtClean="0"/>
              <a:t>.  </a:t>
            </a:r>
            <a:r>
              <a:rPr lang="en-US" dirty="0"/>
              <a:t>Once all VIs in </a:t>
            </a:r>
            <a:r>
              <a:rPr lang="en-US" dirty="0" smtClean="0"/>
              <a:t>memory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the selected application instance are displayed in the </a:t>
            </a:r>
            <a:r>
              <a:rPr lang="en-US" dirty="0" smtClean="0"/>
              <a:t>tree, </a:t>
            </a:r>
            <a:r>
              <a:rPr lang="en-US" dirty="0"/>
              <a:t>certain dynamic properties of all these VIs, </a:t>
            </a:r>
            <a:r>
              <a:rPr lang="en-US" dirty="0" smtClean="0"/>
              <a:t>such as State</a:t>
            </a:r>
            <a:r>
              <a:rPr lang="en-US" dirty="0"/>
              <a:t>, </a:t>
            </a:r>
            <a:r>
              <a:rPr lang="en-US" dirty="0" smtClean="0"/>
              <a:t>Paused </a:t>
            </a:r>
            <a:r>
              <a:rPr lang="en-US" dirty="0"/>
              <a:t>status, </a:t>
            </a:r>
            <a:r>
              <a:rPr lang="en-US" dirty="0" smtClean="0"/>
              <a:t>Execution Highlight </a:t>
            </a:r>
            <a:r>
              <a:rPr lang="en-US" dirty="0"/>
              <a:t>status, </a:t>
            </a:r>
            <a:r>
              <a:rPr lang="en-US" dirty="0" smtClean="0"/>
              <a:t>Data </a:t>
            </a:r>
            <a:r>
              <a:rPr lang="en-US" dirty="0"/>
              <a:t>size, etc., are occasionally checked and updated</a:t>
            </a:r>
            <a:r>
              <a:rPr lang="en-US" dirty="0" smtClean="0"/>
              <a:t>.  </a:t>
            </a:r>
            <a:r>
              <a:rPr lang="en-US" dirty="0"/>
              <a:t>The more VIs that need to be checked, the more resources are tied up, and the longer </a:t>
            </a:r>
            <a:r>
              <a:rPr lang="en-US"/>
              <a:t>each </a:t>
            </a:r>
            <a:r>
              <a:rPr lang="en-US" smtClean="0"/>
              <a:t>update </a:t>
            </a:r>
            <a:r>
              <a:rPr lang="en-US" dirty="0"/>
              <a:t>cycle takes.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Filtering out VIs that you don’t care </a:t>
            </a:r>
            <a:r>
              <a:rPr lang="en-US" dirty="0" smtClean="0"/>
              <a:t>about can </a:t>
            </a:r>
            <a:r>
              <a:rPr lang="en-US" dirty="0"/>
              <a:t>tremendously </a:t>
            </a:r>
            <a:r>
              <a:rPr lang="en-US" dirty="0" smtClean="0"/>
              <a:t>improve </a:t>
            </a:r>
            <a:r>
              <a:rPr lang="en-US" dirty="0"/>
              <a:t>the performance of the LVTM. </a:t>
            </a:r>
            <a:r>
              <a:rPr lang="en-US" dirty="0" smtClean="0"/>
              <a:t> Select </a:t>
            </a:r>
            <a:r>
              <a:rPr lang="en-US" dirty="0"/>
              <a:t>(√) the filter options that you want to apply for filtering VIs out of the view. </a:t>
            </a:r>
            <a:r>
              <a:rPr lang="en-US" dirty="0" smtClean="0"/>
              <a:t> All </a:t>
            </a:r>
            <a:r>
              <a:rPr lang="en-US" dirty="0"/>
              <a:t>VIs that match these filters will be ignored.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56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92401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2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6400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495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02981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106076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03643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4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must avoid “drawing vast conclusions from half-vast data”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—  Jerry R. </a:t>
            </a:r>
            <a:r>
              <a:rPr lang="en-US" dirty="0" err="1"/>
              <a:t>Ehman</a:t>
            </a:r>
            <a:r>
              <a:rPr lang="en-US" dirty="0"/>
              <a:t>, SETI Astronomer</a:t>
            </a:r>
          </a:p>
        </p:txBody>
      </p:sp>
      <p:pic>
        <p:nvPicPr>
          <p:cNvPr id="10" name="Picture Placeholder 9" descr="Le antenne radio del Australia Telescope Compact Array (ATCA), uno ...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8" b="16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4698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5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36" y="1494886"/>
            <a:ext cx="8170003" cy="1841438"/>
          </a:xfrm>
        </p:spPr>
        <p:txBody>
          <a:bodyPr>
            <a:noAutofit/>
          </a:bodyPr>
          <a:lstStyle/>
          <a:p>
            <a:r>
              <a:rPr lang="en-US" sz="5400" dirty="0"/>
              <a:t>LabVIEW Task Manager</a:t>
            </a:r>
          </a:p>
        </p:txBody>
      </p:sp>
    </p:spTree>
    <p:extLst>
      <p:ext uri="{BB962C8B-B14F-4D97-AF65-F5344CB8AC3E}">
        <p14:creationId xmlns:p14="http://schemas.microsoft.com/office/powerpoint/2010/main" val="5180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16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2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>
          <a:xfrm>
            <a:off x="454025" y="1672744"/>
            <a:ext cx="8229600" cy="73152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000" spc="0" baseline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algn="ctr"/>
            <a:endParaRPr lang="en-US" sz="20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54024" y="1698264"/>
            <a:ext cx="8229601" cy="1353408"/>
          </a:xfrm>
          <a:prstGeom prst="rect">
            <a:avLst/>
          </a:prstGeom>
          <a:effectLst/>
        </p:spPr>
        <p:txBody>
          <a:bodyPr vert="horz" lIns="0" tIns="45717" rIns="0" bIns="45717" rtlCol="0" anchor="ctr">
            <a:noAutofit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tabLst>
                <a:tab pos="182880" algn="l"/>
              </a:tabLst>
              <a:defRPr lang="en-US" sz="18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white">
                  <a:lumMod val="50000"/>
                </a:prstClr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A software-centric platform that accelerates the development and increases the productivity of test, measurement, and control systems.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4744" y="1698264"/>
            <a:ext cx="7605486" cy="1353408"/>
            <a:chOff x="2737361" y="1698264"/>
            <a:chExt cx="3948247" cy="90307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737361" y="2601334"/>
              <a:ext cx="394824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37361" y="1698264"/>
              <a:ext cx="394824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797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894" y="841375"/>
            <a:ext cx="4013734" cy="1064428"/>
          </a:xfrm>
        </p:spPr>
        <p:txBody>
          <a:bodyPr/>
          <a:lstStyle/>
          <a:p>
            <a:r>
              <a:rPr lang="en-US" sz="4400" dirty="0"/>
              <a:t>Tim Vargo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4893" y="3473449"/>
            <a:ext cx="4013734" cy="311151"/>
          </a:xfrm>
        </p:spPr>
        <p:txBody>
          <a:bodyPr/>
          <a:lstStyle/>
          <a:p>
            <a:r>
              <a:rPr lang="en-US" b="1" dirty="0"/>
              <a:t>Sandia National Laboratories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44893" y="3784600"/>
            <a:ext cx="4013734" cy="746211"/>
          </a:xfrm>
        </p:spPr>
        <p:txBody>
          <a:bodyPr/>
          <a:lstStyle/>
          <a:p>
            <a:r>
              <a:rPr lang="en-US" dirty="0"/>
              <a:t>Instrumentation Engineer</a:t>
            </a:r>
          </a:p>
          <a:p>
            <a:r>
              <a:rPr lang="en-US" dirty="0"/>
              <a:t>tdvargo@sandia.gov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4387" y="3473449"/>
            <a:ext cx="3838842" cy="31115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563" algn="l"/>
                <a:tab pos="3708400" algn="l"/>
              </a:tabLst>
              <a:defRPr lang="en-US" sz="1600" b="0" i="0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Binary Palette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54387" y="3784600"/>
            <a:ext cx="3838842" cy="746211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lang="en-US" sz="1600" b="0" i="0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2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Owner</a:t>
            </a:r>
          </a:p>
          <a:p>
            <a:r>
              <a:rPr lang="en-US" dirty="0"/>
              <a:t>ravi@binarypalette.com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54387" y="841375"/>
            <a:ext cx="3838842" cy="106442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000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sz="4400" dirty="0"/>
              <a:t>Ravi Beniwal</a:t>
            </a:r>
          </a:p>
        </p:txBody>
      </p:sp>
    </p:spTree>
    <p:extLst>
      <p:ext uri="{BB962C8B-B14F-4D97-AF65-F5344CB8AC3E}">
        <p14:creationId xmlns:p14="http://schemas.microsoft.com/office/powerpoint/2010/main" val="161412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&amp; True, Conventional Debugging Tools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348" y="749995"/>
            <a:ext cx="4917044" cy="2743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which still work very well, but with limitations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16728"/>
              </p:ext>
            </p:extLst>
          </p:nvPr>
        </p:nvGraphicFramePr>
        <p:xfrm>
          <a:off x="623347" y="1142468"/>
          <a:ext cx="7614491" cy="3429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867">
                  <a:extLst>
                    <a:ext uri="{9D8B030D-6E8A-4147-A177-3AD203B41FA5}">
                      <a16:colId xmlns:a16="http://schemas.microsoft.com/office/drawing/2014/main" val="1279173352"/>
                    </a:ext>
                  </a:extLst>
                </a:gridCol>
                <a:gridCol w="2329485">
                  <a:extLst>
                    <a:ext uri="{9D8B030D-6E8A-4147-A177-3AD203B41FA5}">
                      <a16:colId xmlns:a16="http://schemas.microsoft.com/office/drawing/2014/main" val="1096528273"/>
                    </a:ext>
                  </a:extLst>
                </a:gridCol>
                <a:gridCol w="2688139">
                  <a:extLst>
                    <a:ext uri="{9D8B030D-6E8A-4147-A177-3AD203B41FA5}">
                      <a16:colId xmlns:a16="http://schemas.microsoft.com/office/drawing/2014/main" val="3341016758"/>
                    </a:ext>
                  </a:extLst>
                </a:gridCol>
              </a:tblGrid>
              <a:tr h="390064">
                <a:tc>
                  <a:txBody>
                    <a:bodyPr/>
                    <a:lstStyle/>
                    <a:p>
                      <a:r>
                        <a:rPr lang="en-US" dirty="0"/>
                        <a:t>Built-in Debug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939110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Highlighting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Visualizes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Slows execution speed</a:t>
                      </a:r>
                      <a:br>
                        <a:rPr lang="en-US" dirty="0"/>
                      </a:br>
                      <a:r>
                        <a:rPr lang="en-US" sz="1600" dirty="0"/>
                        <a:t>(impedes discovery of timing problems)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890396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r>
                        <a:rPr lang="en-US" dirty="0"/>
                        <a:t>Single Stepping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operation at a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Slows execution speed</a:t>
                      </a:r>
                      <a:br>
                        <a:rPr lang="en-US" dirty="0"/>
                      </a:br>
                      <a:r>
                        <a:rPr lang="en-US" sz="1600" dirty="0"/>
                        <a:t>(impedes discovery of timing problems)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593399"/>
                  </a:ext>
                </a:extLst>
              </a:tr>
              <a:tr h="1202696">
                <a:tc>
                  <a:txBody>
                    <a:bodyPr/>
                    <a:lstStyle/>
                    <a:p>
                      <a:r>
                        <a:rPr lang="en-US" dirty="0"/>
                        <a:t>Breakpoints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Pause execution at this exact point</a:t>
                      </a:r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n-US" sz="1400" dirty="0"/>
                        <a:t>(useful for beginning execution highlighting and single stepping)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Persistent</a:t>
                      </a:r>
                      <a:br>
                        <a:rPr lang="en-US" dirty="0"/>
                      </a:br>
                      <a:r>
                        <a:rPr lang="en-US" sz="1600" dirty="0"/>
                        <a:t>(must remember to remove them before deployment)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9133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300" y="1886465"/>
            <a:ext cx="487603" cy="462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930" y="2816059"/>
            <a:ext cx="1349973" cy="470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946" y="3997549"/>
            <a:ext cx="929957" cy="4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&amp; True, Conventional Debugging Tools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348" y="749995"/>
            <a:ext cx="4925282" cy="2743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which still work very well, but with limitations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0044"/>
              </p:ext>
            </p:extLst>
          </p:nvPr>
        </p:nvGraphicFramePr>
        <p:xfrm>
          <a:off x="623348" y="1125994"/>
          <a:ext cx="7622727" cy="3297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676">
                  <a:extLst>
                    <a:ext uri="{9D8B030D-6E8A-4147-A177-3AD203B41FA5}">
                      <a16:colId xmlns:a16="http://schemas.microsoft.com/office/drawing/2014/main" val="1279173352"/>
                    </a:ext>
                  </a:extLst>
                </a:gridCol>
                <a:gridCol w="2332005">
                  <a:extLst>
                    <a:ext uri="{9D8B030D-6E8A-4147-A177-3AD203B41FA5}">
                      <a16:colId xmlns:a16="http://schemas.microsoft.com/office/drawing/2014/main" val="1096528273"/>
                    </a:ext>
                  </a:extLst>
                </a:gridCol>
                <a:gridCol w="2691046">
                  <a:extLst>
                    <a:ext uri="{9D8B030D-6E8A-4147-A177-3AD203B41FA5}">
                      <a16:colId xmlns:a16="http://schemas.microsoft.com/office/drawing/2014/main" val="3341016758"/>
                    </a:ext>
                  </a:extLst>
                </a:gridCol>
              </a:tblGrid>
              <a:tr h="421309">
                <a:tc>
                  <a:txBody>
                    <a:bodyPr/>
                    <a:lstStyle/>
                    <a:p>
                      <a:r>
                        <a:rPr lang="en-US" dirty="0"/>
                        <a:t>Built-in Debug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939110"/>
                  </a:ext>
                </a:extLst>
              </a:tr>
              <a:tr h="1198353">
                <a:tc>
                  <a:txBody>
                    <a:bodyPr/>
                    <a:lstStyle/>
                    <a:p>
                      <a:r>
                        <a:rPr lang="en-US" dirty="0"/>
                        <a:t>Default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Peek at wire values throughout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Difficult to place in clones</a:t>
                      </a:r>
                      <a:r>
                        <a:rPr lang="en-US" dirty="0"/>
                        <a:t>, Non-persistent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996962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Conditional Probes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 “pause if value”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for all 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52139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r>
                        <a:rPr lang="en-US" dirty="0"/>
                        <a:t>Custom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custom view and/or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LV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902657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32" y="3036500"/>
            <a:ext cx="888399" cy="533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94" y="1861751"/>
            <a:ext cx="1808077" cy="853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241" y="3679457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porate Template_2016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3849F29-9337-3144-8459-655ABC8EB322}" vid="{9D2C9A26-672A-7C49-BB05-FE5030E4DEE7}"/>
    </a:ext>
  </a:extLst>
</a:theme>
</file>

<file path=ppt/theme/theme2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3849F29-9337-3144-8459-655ABC8EB322}" vid="{69BA7A02-72C5-D741-8B3D-C31E002F9F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26762_NIWeek_2017_PPT_Session_Template_NS_v3</Template>
  <TotalTime>4496</TotalTime>
  <Words>1413</Words>
  <Application>Microsoft Office PowerPoint</Application>
  <PresentationFormat>On-screen Show (16:9)</PresentationFormat>
  <Paragraphs>202</Paragraphs>
  <Slides>37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Cambria</vt:lpstr>
      <vt:lpstr>Helvetica Neue Light</vt:lpstr>
      <vt:lpstr>Times New Roman</vt:lpstr>
      <vt:lpstr>Univers LT Std 45 Light</vt:lpstr>
      <vt:lpstr>Wingdings</vt:lpstr>
      <vt:lpstr>Corporate Template_2016</vt:lpstr>
      <vt:lpstr>Corporate Template_2016 Confidential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 Vargo</vt:lpstr>
      <vt:lpstr>PowerPoint Presentation</vt:lpstr>
      <vt:lpstr>Tried &amp; True, Conventional Debugging Tools</vt:lpstr>
      <vt:lpstr>Tried &amp; True, Conventional Debugging Tools</vt:lpstr>
      <vt:lpstr>Probes !!!</vt:lpstr>
      <vt:lpstr>Often forgotten, overlooked,  or just plain ol’ “huh, I-never-knew-about-that”</vt:lpstr>
      <vt:lpstr>There are many Free, 3rd-party Debugging Tools These two will retain information even if LabVIEW crashes!</vt:lpstr>
      <vt:lpstr>NI debugging tools</vt:lpstr>
      <vt:lpstr>NI debugging tools</vt:lpstr>
      <vt:lpstr>NI debugging tools</vt:lpstr>
      <vt:lpstr>Some impediments to advanced troubleshooting …</vt:lpstr>
      <vt:lpstr>As LabVIEW enthusiasts, we all love visuals</vt:lpstr>
      <vt:lpstr>What to do when debugging becomes too complex ???</vt:lpstr>
      <vt:lpstr>LabVIEW Task Manager</vt:lpstr>
      <vt:lpstr>Application Instance</vt:lpstr>
      <vt:lpstr>Menu: View</vt:lpstr>
      <vt:lpstr>Menu: View&gt;&gt;Group by Library</vt:lpstr>
      <vt:lpstr>Menu: View&gt;&gt;Group by Folder</vt:lpstr>
      <vt:lpstr>Menu: View&gt;&gt;Flat List</vt:lpstr>
      <vt:lpstr>Menu: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LabVIEW Task Manager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Scott</dc:creator>
  <cp:lastModifiedBy>Vargo, Timothy D</cp:lastModifiedBy>
  <cp:revision>130</cp:revision>
  <dcterms:created xsi:type="dcterms:W3CDTF">2017-01-30T19:54:50Z</dcterms:created>
  <dcterms:modified xsi:type="dcterms:W3CDTF">2017-05-02T22:31:38Z</dcterms:modified>
</cp:coreProperties>
</file>